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24"/>
  </p:notesMasterIdLst>
  <p:handoutMasterIdLst>
    <p:handoutMasterId r:id="rId25"/>
  </p:handoutMasterIdLst>
  <p:sldIdLst>
    <p:sldId id="398" r:id="rId2"/>
    <p:sldId id="299" r:id="rId3"/>
    <p:sldId id="399" r:id="rId4"/>
    <p:sldId id="400" r:id="rId5"/>
    <p:sldId id="401" r:id="rId6"/>
    <p:sldId id="402" r:id="rId7"/>
    <p:sldId id="407" r:id="rId8"/>
    <p:sldId id="405" r:id="rId9"/>
    <p:sldId id="406" r:id="rId10"/>
    <p:sldId id="409" r:id="rId11"/>
    <p:sldId id="412" r:id="rId12"/>
    <p:sldId id="403" r:id="rId13"/>
    <p:sldId id="408" r:id="rId14"/>
    <p:sldId id="411" r:id="rId15"/>
    <p:sldId id="413" r:id="rId16"/>
    <p:sldId id="414" r:id="rId17"/>
    <p:sldId id="415" r:id="rId18"/>
    <p:sldId id="416" r:id="rId19"/>
    <p:sldId id="417" r:id="rId20"/>
    <p:sldId id="418" r:id="rId21"/>
    <p:sldId id="410" r:id="rId22"/>
    <p:sldId id="34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FFFF"/>
    <a:srgbClr val="268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5214" autoAdjust="0"/>
  </p:normalViewPr>
  <p:slideViewPr>
    <p:cSldViewPr snapToGrid="0">
      <p:cViewPr varScale="1">
        <p:scale>
          <a:sx n="102" d="100"/>
          <a:sy n="102" d="100"/>
        </p:scale>
        <p:origin x="138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1A55E2-6BB4-4ADC-9ACC-DC4E3384B1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3AA5D6-38FB-48FB-AA79-D66027320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79D47-57F6-4E8B-81DB-EC7327ED8ACB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6ADF7-80FA-4925-A911-5FCBB4D7E5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8F2F3-287F-410C-A032-4B4E798C44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42972-532B-48CA-B899-A9805052B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121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3338B-FF4E-4D10-B450-CB717F263FC3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89CB0-869C-498A-BBE8-E4CDB008A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734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89CB0-869C-498A-BBE8-E4CDB008AE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86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89CB0-869C-498A-BBE8-E4CDB008AE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54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89CB0-869C-498A-BBE8-E4CDB008AE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3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89CB0-869C-498A-BBE8-E4CDB008AE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23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89CB0-869C-498A-BBE8-E4CDB008AE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01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89CB0-869C-498A-BBE8-E4CDB008AE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9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89CB0-869C-498A-BBE8-E4CDB008AE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97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AF215-44D7-4BEF-AA69-523589662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EF5972-7953-4DE4-898C-735E0EDEA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3432D-359C-4C44-A8C3-11F1BBF0C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8C03-C244-4316-918C-7C7352E68E82}" type="datetime1">
              <a:rPr lang="ru-RU" smtClean="0"/>
              <a:t>16.10.2018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7A7E2-1F44-4B01-A17B-1AC7F28C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5D353-C84A-4D62-90E7-679F9EBD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9F39-1094-4EFC-8689-74DFFBF91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92023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BB68-BA59-49C1-BA73-7C46943CC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CD1087-9A1C-49CA-AF31-E40503A7A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16A90-27F6-4FF7-998B-E347CDAF2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8C03-C244-4316-918C-7C7352E68E82}" type="datetime1">
              <a:rPr lang="ru-RU" smtClean="0"/>
              <a:t>16.10.2018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B9152-05F9-498C-92EA-CE8FE565C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686CD-035B-4D20-807E-92684670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9F39-1094-4EFC-8689-74DFFBF91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946145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5E93E9-7DF3-48EE-A4C7-0AF110114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199D7-CAA9-4C9E-BC56-C1D62DD84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0031E-0685-409B-9BEE-019510C39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8C03-C244-4316-918C-7C7352E68E82}" type="datetime1">
              <a:rPr lang="ru-RU" smtClean="0"/>
              <a:t>16.10.2018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61334-2745-45E5-AE79-92120051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6E7E0-CB61-4BCC-BDAC-9BB99AED2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9F39-1094-4EFC-8689-74DFFBF91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97900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A6B6-E14E-4520-B800-7F170434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62818-B1BF-4E5A-BCA5-ECEC90A3C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20930-F3EA-4185-93A4-AF78CA62A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8C03-C244-4316-918C-7C7352E68E82}" type="datetime1">
              <a:rPr lang="ru-RU" smtClean="0"/>
              <a:t>16.10.2018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CA9B4-DE34-4732-91B9-DE408F6B0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C5915-FC50-4726-ABF4-13D0FB82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9F39-1094-4EFC-8689-74DFFBF91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60474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FBC71-C38F-4FA7-88E7-C697BE4E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CA6EB-10CD-40B9-966A-C0D6AA7DD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5D9F9-8C9B-4894-AE49-E90C837F0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8C03-C244-4316-918C-7C7352E68E82}" type="datetime1">
              <a:rPr lang="ru-RU" smtClean="0"/>
              <a:t>16.10.2018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D7B23-1EC9-41A5-8948-40B2B19D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FB752-F810-41E3-A111-1481C727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9F39-1094-4EFC-8689-74DFFBF91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59006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0C56-D1A8-4392-BC04-FE02E4244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3E96B-B4AE-4CED-B17E-FAFEBB46C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820C3-B260-469D-AD13-7E54E596D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F3584-0BC2-4AAC-944B-3F6BD33F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8C03-C244-4316-918C-7C7352E68E82}" type="datetime1">
              <a:rPr lang="ru-RU" smtClean="0"/>
              <a:t>16.10.2018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B7790-4747-42C4-B373-61E1567DF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70FC6-4B13-445D-AD0B-DE940266F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9F39-1094-4EFC-8689-74DFFBF91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09809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32CC-EFC7-4973-A6E7-0B9FF47A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521E9-1649-4B86-87B2-73BAE4454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0A675-2032-401E-8931-B14373CA4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B0753-289E-48A9-9CA0-B50885CEBC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9F1666-D85A-4822-BFED-C0DEAD670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249656-462E-4B47-985E-688FBEC36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8C03-C244-4316-918C-7C7352E68E82}" type="datetime1">
              <a:rPr lang="ru-RU" smtClean="0"/>
              <a:t>16.10.2018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981103-92FE-4272-8C13-72DE2FB54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F3F6F4-3F3D-4987-8EE9-7F9028487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9F39-1094-4EFC-8689-74DFFBF91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44177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569B-B7F5-4121-93B8-15FA54C9F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2FDEA0-0F6E-43CE-9980-53DF6DB1C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8C03-C244-4316-918C-7C7352E68E82}" type="datetime1">
              <a:rPr lang="ru-RU" smtClean="0"/>
              <a:t>16.10.2018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3F1EB-2B51-40F6-979C-AB9BC304E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128E0-231A-4045-A32F-5A28D6485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9F39-1094-4EFC-8689-74DFFBF91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7215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83434B-7581-49B1-8098-27C8BB003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8C03-C244-4316-918C-7C7352E68E82}" type="datetime1">
              <a:rPr lang="ru-RU" smtClean="0"/>
              <a:t>16.10.2018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8563D-15DB-4F7F-872A-35F5F0003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901D3-4B9F-484F-954C-6FCE09B21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9F39-1094-4EFC-8689-74DFFBF91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81133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A730-1932-498E-AC41-AAF06CC9A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AA59-A548-42A2-AD49-AF843F237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21FD8-4C85-4EB1-8889-9770B23A6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61BF3-FA28-47C9-A591-E6497DB6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8C03-C244-4316-918C-7C7352E68E82}" type="datetime1">
              <a:rPr lang="ru-RU" smtClean="0"/>
              <a:t>16.10.2018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9C85A-594A-4F1D-B53B-75C9FFD4A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36B54-ED02-40BB-9374-2A390DEB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9F39-1094-4EFC-8689-74DFFBF91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32769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DDA7D-25CE-4027-8B7F-CE4FB95B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45C14C-C60D-449C-BB71-DBACFD460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CD1B6D-1907-4975-9832-9E5FB6EF2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362AC-4D89-4EF7-8211-D82777C1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B8C03-C244-4316-918C-7C7352E68E82}" type="datetime1">
              <a:rPr lang="ru-RU" smtClean="0"/>
              <a:t>16.10.2018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15621-6E4E-4667-A1F6-62DA33A2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DFC7C-3B1A-4C97-BDAA-597BD4C4C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9F39-1094-4EFC-8689-74DFFBF91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160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EF7192-A8DF-4F80-830C-E6049DB1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A74BC-4B96-44C5-8BAA-790AA7103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52A38-DFA6-4EA8-BE79-7F260B3500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B8C03-C244-4316-918C-7C7352E68E82}" type="datetime1">
              <a:rPr lang="ru-RU" smtClean="0"/>
              <a:t>16.10.2018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08B38-62E1-444F-B335-8F02AF4F6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833D9-2170-4C88-AB9D-508AA6C71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69F39-1094-4EFC-8689-74DFFBF91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63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0D6EB1-B110-4086-B078-B9EC7E752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750" y="0"/>
            <a:ext cx="593725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DEB03ED-39B2-4CD1-BD47-C8114A100203}"/>
              </a:ext>
            </a:extLst>
          </p:cNvPr>
          <p:cNvSpPr/>
          <p:nvPr/>
        </p:nvSpPr>
        <p:spPr>
          <a:xfrm>
            <a:off x="-1646" y="0"/>
            <a:ext cx="6256396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917858-04BC-436A-9AFC-6C42C93D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096" y="5930945"/>
            <a:ext cx="3825913" cy="8082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8E8074E-3F71-428F-B240-2CA782961DCB}"/>
              </a:ext>
            </a:extLst>
          </p:cNvPr>
          <p:cNvSpPr>
            <a:spLocks noGrp="1"/>
          </p:cNvSpPr>
          <p:nvPr/>
        </p:nvSpPr>
        <p:spPr>
          <a:xfrm>
            <a:off x="5911879" y="0"/>
            <a:ext cx="707136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7D0D07-E864-418B-9C99-842B9FF9D02C}"/>
              </a:ext>
            </a:extLst>
          </p:cNvPr>
          <p:cNvSpPr txBox="1">
            <a:spLocks/>
          </p:cNvSpPr>
          <p:nvPr/>
        </p:nvSpPr>
        <p:spPr>
          <a:xfrm>
            <a:off x="743953" y="551236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33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46454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Сидристый Станислав</a:t>
            </a:r>
            <a:endParaRPr lang="en-US" dirty="0">
              <a:solidFill>
                <a:srgbClr val="46454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694C37-4112-440B-80E9-7768F3FDB4FC}"/>
              </a:ext>
            </a:extLst>
          </p:cNvPr>
          <p:cNvSpPr txBox="1">
            <a:spLocks/>
          </p:cNvSpPr>
          <p:nvPr/>
        </p:nvSpPr>
        <p:spPr>
          <a:xfrm>
            <a:off x="708621" y="1583896"/>
            <a:ext cx="5082820" cy="26478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6454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GC API</a:t>
            </a:r>
            <a:br>
              <a:rPr lang="ru-RU" sz="4400" b="1" dirty="0">
                <a:solidFill>
                  <a:srgbClr val="46454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200" b="1" dirty="0">
                <a:solidFill>
                  <a:srgbClr val="46454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зачем, когда, для кого</a:t>
            </a:r>
            <a:endParaRPr lang="en-US" sz="2200" b="1" dirty="0">
              <a:solidFill>
                <a:srgbClr val="46454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4800" b="1" dirty="0">
              <a:solidFill>
                <a:srgbClr val="46454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4800" b="1" dirty="0">
                <a:solidFill>
                  <a:srgbClr val="46454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Global Tools</a:t>
            </a:r>
            <a:br>
              <a:rPr lang="ru-RU" sz="4400" b="1" dirty="0">
                <a:solidFill>
                  <a:srgbClr val="46454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200" b="1" dirty="0">
                <a:solidFill>
                  <a:srgbClr val="46454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кроссплатформенные утилиты коммандной строки</a:t>
            </a:r>
            <a:endParaRPr lang="en-US" sz="2400" b="1" dirty="0">
              <a:solidFill>
                <a:srgbClr val="46454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200" b="1" dirty="0">
              <a:solidFill>
                <a:srgbClr val="464547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73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F473FD-8CD8-43AD-9F9A-71F0F17AE495}"/>
              </a:ext>
            </a:extLst>
          </p:cNvPr>
          <p:cNvSpPr txBox="1"/>
          <p:nvPr/>
        </p:nvSpPr>
        <p:spPr>
          <a:xfrm>
            <a:off x="655782" y="646546"/>
            <a:ext cx="9504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70C0"/>
                </a:solidFill>
                <a:latin typeface="+mj-lt"/>
              </a:rPr>
              <a:t>Будут ли делать реализации 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GC?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42BC3-A3BB-4691-908C-3B1DA0138EDF}"/>
              </a:ext>
            </a:extLst>
          </p:cNvPr>
          <p:cNvSpPr txBox="1"/>
          <p:nvPr/>
        </p:nvSpPr>
        <p:spPr>
          <a:xfrm>
            <a:off x="785091" y="1653309"/>
            <a:ext cx="10778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dirty="0"/>
              <a:t>Мы – нет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Microsoft – </a:t>
            </a:r>
            <a:r>
              <a:rPr lang="ru-RU" dirty="0"/>
              <a:t>обязан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dirty="0"/>
              <a:t>Другие – может быть (но, скорее всего, опытные игроки с мира </a:t>
            </a:r>
            <a:r>
              <a:rPr lang="en-US" dirty="0"/>
              <a:t>JVM)</a:t>
            </a: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7C96BF8-E3EC-4550-BD28-7C88569BAF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000"/>
                    </a14:imgEffect>
                    <a14:imgEffect>
                      <a14:saturation sat="3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298692"/>
            <a:ext cx="2242472" cy="4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3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F473FD-8CD8-43AD-9F9A-71F0F17AE495}"/>
              </a:ext>
            </a:extLst>
          </p:cNvPr>
          <p:cNvSpPr txBox="1"/>
          <p:nvPr/>
        </p:nvSpPr>
        <p:spPr>
          <a:xfrm>
            <a:off x="655782" y="646546"/>
            <a:ext cx="95042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70C0"/>
                </a:solidFill>
                <a:latin typeface="+mj-lt"/>
              </a:rPr>
              <a:t>Необходимость с точки зрения программиста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42BC3-A3BB-4691-908C-3B1DA0138EDF}"/>
              </a:ext>
            </a:extLst>
          </p:cNvPr>
          <p:cNvSpPr txBox="1"/>
          <p:nvPr/>
        </p:nvSpPr>
        <p:spPr>
          <a:xfrm>
            <a:off x="832716" y="2224809"/>
            <a:ext cx="1077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dirty="0"/>
              <a:t>Существует мнение что мы не обязаны знать, как работает </a:t>
            </a:r>
            <a:r>
              <a:rPr lang="ru-RU" dirty="0" err="1"/>
              <a:t>двигло</a:t>
            </a:r>
            <a:endParaRPr lang="ru-RU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dirty="0"/>
              <a:t>Но время от времени ругаемся что оно работает медленно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473FD-8CD8-43AD-9F9A-71F0F17AE495}"/>
              </a:ext>
            </a:extLst>
          </p:cNvPr>
          <p:cNvSpPr txBox="1"/>
          <p:nvPr/>
        </p:nvSpPr>
        <p:spPr>
          <a:xfrm>
            <a:off x="655782" y="3218296"/>
            <a:ext cx="9504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70C0"/>
                </a:solidFill>
                <a:latin typeface="+mj-lt"/>
              </a:rPr>
              <a:t>Почему 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Java </a:t>
            </a:r>
            <a:r>
              <a:rPr lang="ru-RU" sz="4000" dirty="0">
                <a:solidFill>
                  <a:srgbClr val="0070C0"/>
                </a:solidFill>
                <a:latin typeface="+mj-lt"/>
              </a:rPr>
              <a:t>привлекательна?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5" name="Рисунок 4" descr="Начальный экран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148" y="4273338"/>
            <a:ext cx="3062382" cy="180361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529" y="4273338"/>
            <a:ext cx="3044192" cy="18036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720" y="4273338"/>
            <a:ext cx="3176818" cy="1803612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17B36EB-E6AF-460D-B583-07F1FD9B54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2000"/>
                    </a14:imgEffect>
                    <a14:imgEffect>
                      <a14:saturation sat="3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298692"/>
            <a:ext cx="2242472" cy="4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1C0FBA8-9D18-409E-816F-6B4BE124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000"/>
                    </a14:imgEffect>
                    <a14:imgEffect>
                      <a14:saturation sat="3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298692"/>
            <a:ext cx="2242472" cy="473723"/>
          </a:xfrm>
          <a:prstGeom prst="rect">
            <a:avLst/>
          </a:prstGeom>
        </p:spPr>
      </p:pic>
      <p:pic>
        <p:nvPicPr>
          <p:cNvPr id="1026" name="Picture 2" descr="https://prodotnetmemory.com/cover.jpg">
            <a:extLst>
              <a:ext uri="{FF2B5EF4-FFF2-40B4-BE49-F238E27FC236}">
                <a16:creationId xmlns:a16="http://schemas.microsoft.com/office/drawing/2014/main" id="{9EC0AE08-C5C7-4DB3-804A-46FCE481B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2098097"/>
            <a:ext cx="2954835" cy="42156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C1C7B2-0064-42D7-83C8-E9B11863C3BA}"/>
              </a:ext>
            </a:extLst>
          </p:cNvPr>
          <p:cNvSpPr/>
          <p:nvPr/>
        </p:nvSpPr>
        <p:spPr>
          <a:xfrm>
            <a:off x="673149" y="1759540"/>
            <a:ext cx="28500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https://prodotnetmemory.com/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5FE11-B4B9-4408-A673-A5D904234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333" y="2098095"/>
            <a:ext cx="3418068" cy="42156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FE3D9F-414E-4E78-B8E7-460DAABFE3F7}"/>
              </a:ext>
            </a:extLst>
          </p:cNvPr>
          <p:cNvSpPr/>
          <p:nvPr/>
        </p:nvSpPr>
        <p:spPr>
          <a:xfrm>
            <a:off x="4029055" y="1759540"/>
            <a:ext cx="41338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https://www.red-gate.com/hub/books/#dotnet</a:t>
            </a:r>
          </a:p>
        </p:txBody>
      </p:sp>
      <p:pic>
        <p:nvPicPr>
          <p:cNvPr id="1028" name="Picture 4" descr="BookCover.png">
            <a:extLst>
              <a:ext uri="{FF2B5EF4-FFF2-40B4-BE49-F238E27FC236}">
                <a16:creationId xmlns:a16="http://schemas.microsoft.com/office/drawing/2014/main" id="{A11A13BC-1562-4886-B54F-5146EEF2C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743" y="2098094"/>
            <a:ext cx="2980208" cy="421561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882585-C953-4246-AEFB-A24B98041145}"/>
              </a:ext>
            </a:extLst>
          </p:cNvPr>
          <p:cNvSpPr/>
          <p:nvPr/>
        </p:nvSpPr>
        <p:spPr>
          <a:xfrm>
            <a:off x="8334460" y="1759540"/>
            <a:ext cx="3492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https://github.com/sidristij/dotnetbook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681C77-E8F2-477D-85F1-B3CFF1BF907E}"/>
              </a:ext>
            </a:extLst>
          </p:cNvPr>
          <p:cNvSpPr txBox="1"/>
          <p:nvPr/>
        </p:nvSpPr>
        <p:spPr>
          <a:xfrm>
            <a:off x="655782" y="646546"/>
            <a:ext cx="9504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70C0"/>
                </a:solidFill>
                <a:latin typeface="+mj-lt"/>
              </a:rPr>
              <a:t>Если всё-таки интересно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4659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4366C4-87AF-42A8-B777-195E27DF1BC4}"/>
              </a:ext>
            </a:extLst>
          </p:cNvPr>
          <p:cNvSpPr/>
          <p:nvPr/>
        </p:nvSpPr>
        <p:spPr>
          <a:xfrm>
            <a:off x="3563576" y="2967335"/>
            <a:ext cx="50648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46454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Global Tools API</a:t>
            </a:r>
            <a:endParaRPr lang="en-US" sz="5400" dirty="0"/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CBBEC62-B7B7-4F55-A36B-BC38AB5735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000"/>
                    </a14:imgEffect>
                    <a14:imgEffect>
                      <a14:saturation sat="3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298692"/>
            <a:ext cx="2242472" cy="4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07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F473FD-8CD8-43AD-9F9A-71F0F17AE495}"/>
              </a:ext>
            </a:extLst>
          </p:cNvPr>
          <p:cNvSpPr txBox="1"/>
          <p:nvPr/>
        </p:nvSpPr>
        <p:spPr>
          <a:xfrm>
            <a:off x="655782" y="646546"/>
            <a:ext cx="10835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70C0"/>
                </a:solidFill>
                <a:latin typeface="+mj-lt"/>
              </a:rPr>
              <a:t>Проблематика: я имею утилиту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:</a:t>
            </a:r>
            <a:r>
              <a:rPr lang="ru-RU" sz="4000" dirty="0">
                <a:solidFill>
                  <a:srgbClr val="0070C0"/>
                </a:solidFill>
                <a:latin typeface="+mj-lt"/>
              </a:rPr>
              <a:t> куда выложить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?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178" y="2011998"/>
            <a:ext cx="7978385" cy="412675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084178" y="2011998"/>
            <a:ext cx="7978385" cy="4126751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5E9A752-2BAC-41F8-A3AE-70F6B2E51A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000"/>
                    </a14:imgEffect>
                    <a14:imgEffect>
                      <a14:saturation sat="3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298692"/>
            <a:ext cx="2242472" cy="4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3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60" y="2043958"/>
            <a:ext cx="8203310" cy="41267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F473FD-8CD8-43AD-9F9A-71F0F17AE495}"/>
              </a:ext>
            </a:extLst>
          </p:cNvPr>
          <p:cNvSpPr txBox="1"/>
          <p:nvPr/>
        </p:nvSpPr>
        <p:spPr>
          <a:xfrm>
            <a:off x="655782" y="646546"/>
            <a:ext cx="10456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70C0"/>
                </a:solidFill>
                <a:latin typeface="+mj-lt"/>
              </a:rPr>
              <a:t>Проблематика: я имею утилиту, но нужен сайт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782560" y="2043958"/>
            <a:ext cx="8203310" cy="4126751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6F40CAD-E5ED-4A03-A7D3-4008A532CE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000"/>
                    </a14:imgEffect>
                    <a14:imgEffect>
                      <a14:saturation sat="3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298692"/>
            <a:ext cx="2242472" cy="4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0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Начальный экран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2759" y="1621308"/>
            <a:ext cx="9486521" cy="4873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F473FD-8CD8-43AD-9F9A-71F0F17AE495}"/>
              </a:ext>
            </a:extLst>
          </p:cNvPr>
          <p:cNvSpPr txBox="1"/>
          <p:nvPr/>
        </p:nvSpPr>
        <p:spPr>
          <a:xfrm>
            <a:off x="655782" y="646546"/>
            <a:ext cx="10456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70C0"/>
                </a:solidFill>
                <a:latin typeface="+mj-lt"/>
              </a:rPr>
              <a:t>Проблематика: сайт есть, но надо чтобы знали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332758" y="1546118"/>
            <a:ext cx="9486521" cy="4948815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A6D86DB-19B4-4C63-917D-5F970CF54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000"/>
                    </a14:imgEffect>
                    <a14:imgEffect>
                      <a14:saturation sat="3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298692"/>
            <a:ext cx="2242472" cy="4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3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F473FD-8CD8-43AD-9F9A-71F0F17AE495}"/>
              </a:ext>
            </a:extLst>
          </p:cNvPr>
          <p:cNvSpPr txBox="1"/>
          <p:nvPr/>
        </p:nvSpPr>
        <p:spPr>
          <a:xfrm>
            <a:off x="655782" y="646546"/>
            <a:ext cx="10456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70C0"/>
                </a:solidFill>
                <a:latin typeface="+mj-lt"/>
              </a:rPr>
              <a:t>Проблематика: установщик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2050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172" y="1798320"/>
            <a:ext cx="9399693" cy="433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376172" y="1774849"/>
            <a:ext cx="9399694" cy="4361792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4B4D3DB-82D3-4744-A050-9232B02D1B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000"/>
                    </a14:imgEffect>
                    <a14:imgEffect>
                      <a14:saturation sat="3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298692"/>
            <a:ext cx="2242472" cy="4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7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F473FD-8CD8-43AD-9F9A-71F0F17AE495}"/>
              </a:ext>
            </a:extLst>
          </p:cNvPr>
          <p:cNvSpPr txBox="1"/>
          <p:nvPr/>
        </p:nvSpPr>
        <p:spPr>
          <a:xfrm>
            <a:off x="655782" y="646546"/>
            <a:ext cx="10456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70C0"/>
                </a:solidFill>
                <a:latin typeface="+mj-lt"/>
              </a:rPr>
              <a:t>Проблематика: обновления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5122" name="Picture 2" descr="ÐÐ°ÑÑÐ¸Ð½ÐºÐ¸ Ð¿Ð¾ Ð·Ð°Ð¿ÑÐ¾ÑÑ updating soft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425" y="2377122"/>
            <a:ext cx="7473188" cy="321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339426" y="2377122"/>
            <a:ext cx="7473188" cy="3214882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B6F82DA-E19B-4ADD-9538-6404D5A7AF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000"/>
                    </a14:imgEffect>
                    <a14:imgEffect>
                      <a14:saturation sat="3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298692"/>
            <a:ext cx="2242472" cy="4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1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Ð¿ÑÐ¾ÑÑÐ¾ Ñ Ð»ÑÐ±Ð»Ñ ÑÐ¸ÑÐºÐ¾Ð²Ð°ÑÑ, ÐÐµÐ¼ ÐÑÑÐ¸Ð½ ÐÐ°ÑÑÑÑ (Ñ ÑÐ¾Ð¶Ðµ Ð»ÑÐ±Ð»Ñ ÑÐ¸ÑÐºÐ¾Ð²Ð°ÑÑ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266" y="1462889"/>
            <a:ext cx="52578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5E92396-F7DA-465C-B318-9FB2E52A6C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000"/>
                    </a14:imgEffect>
                    <a14:imgEffect>
                      <a14:saturation sat="3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298692"/>
            <a:ext cx="2242472" cy="4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9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F5A85A-88F2-4834-B85F-F25144BD6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15050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D7D54E3-C65E-43FF-B27E-E642327FDD24}"/>
              </a:ext>
            </a:extLst>
          </p:cNvPr>
          <p:cNvGrpSpPr/>
          <p:nvPr/>
        </p:nvGrpSpPr>
        <p:grpSpPr>
          <a:xfrm>
            <a:off x="6522943" y="1633254"/>
            <a:ext cx="5324476" cy="3649945"/>
            <a:chOff x="6497543" y="2456151"/>
            <a:chExt cx="5324476" cy="3649945"/>
          </a:xfrm>
        </p:grpSpPr>
        <p:sp>
          <p:nvSpPr>
            <p:cNvPr id="3" name="Content Placeholder 6">
              <a:extLst>
                <a:ext uri="{FF2B5EF4-FFF2-40B4-BE49-F238E27FC236}">
                  <a16:creationId xmlns:a16="http://schemas.microsoft.com/office/drawing/2014/main" id="{4EC4DEB1-4CE0-4242-B793-A44AAE02186D}"/>
                </a:ext>
              </a:extLst>
            </p:cNvPr>
            <p:cNvSpPr txBox="1">
              <a:spLocks/>
            </p:cNvSpPr>
            <p:nvPr/>
          </p:nvSpPr>
          <p:spPr>
            <a:xfrm>
              <a:off x="6497543" y="2456151"/>
              <a:ext cx="5324476" cy="364994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594" indent="-228594" algn="l" defTabSz="1219170" rtl="0" eaLnBrk="1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838179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47764" indent="-228594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09745" indent="-38099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14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339" indent="0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lnSpc>
                  <a:spcPct val="90000"/>
                </a:lnSpc>
                <a:spcBef>
                  <a:spcPts val="667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Стеки: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WEB/WPF/WinForms/…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стеки</a:t>
              </a: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C/C++, C++/CLI 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когда необходимо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solidFill>
                    <a:srgbClr val="222222"/>
                  </a:solidFill>
                  <a:latin typeface="Calibri Light"/>
                </a:rPr>
                <a:t>EPAM Systems</a:t>
              </a:r>
              <a:endPara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Книга: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8ACF">
                      <a:lumMod val="50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     </a:t>
              </a: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https://github.com/sidristij/dotnetbook </a:t>
              </a: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endParaRPr lang="ru-RU" sz="1800" dirty="0">
                <a:latin typeface="Calibri Light"/>
              </a:endParaRPr>
            </a:p>
            <a:p>
              <a:pPr marL="0" marR="0" lvl="0" indent="0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None/>
                <a:tabLst/>
                <a:defRPr/>
              </a:pPr>
              <a:r>
                <a:rPr lang="ru-RU" sz="1800" b="1" dirty="0">
                  <a:latin typeface="Calibri Light"/>
                </a:rPr>
                <a:t>Связь:</a:t>
              </a:r>
              <a:endParaRPr lang="en-US" sz="1800" b="1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@</a:t>
              </a:r>
              <a:r>
                <a:rPr lang="en-US" sz="1800" dirty="0" err="1">
                  <a:latin typeface="Calibri Light"/>
                </a:rPr>
                <a:t>sidristij</a:t>
              </a:r>
              <a:endParaRPr lang="en-US" sz="1800" dirty="0">
                <a:latin typeface="Calibri Light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skype:</a:t>
              </a:r>
              <a:r>
                <a:rPr kumimoji="0" lang="ru-RU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 </a:t>
              </a:r>
              <a:r>
                <a:rPr kumimoji="0" lang="en-US" sz="18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stanislav.sidristy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228594" marR="0" lvl="0" indent="-228594" algn="l" defTabSz="1219170" rtl="0" eaLnBrk="1" fontAlgn="auto" latinLnBrk="0" hangingPunct="1">
                <a:lnSpc>
                  <a:spcPts val="2133"/>
                </a:lnSpc>
                <a:spcBef>
                  <a:spcPts val="352"/>
                </a:spcBef>
                <a:spcAft>
                  <a:spcPts val="4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800" dirty="0">
                  <a:latin typeface="Calibri Light"/>
                </a:rPr>
                <a:t>sunex.development@gmail.com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</a:endParaRPr>
            </a:p>
          </p:txBody>
        </p:sp>
        <p:pic>
          <p:nvPicPr>
            <p:cNvPr id="4" name="Picture 10" descr="github icon">
              <a:extLst>
                <a:ext uri="{FF2B5EF4-FFF2-40B4-BE49-F238E27FC236}">
                  <a16:creationId xmlns:a16="http://schemas.microsoft.com/office/drawing/2014/main" id="{59BF3211-C074-43BC-8435-51F065B80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8184" y="3955793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Placeholder 2" descr="A person sitting at a table&#10;&#10;Description generated with very high confidence">
            <a:extLst>
              <a:ext uri="{FF2B5EF4-FFF2-40B4-BE49-F238E27FC236}">
                <a16:creationId xmlns:a16="http://schemas.microsoft.com/office/drawing/2014/main" id="{FE1311FC-69D3-4E98-8142-EB3E926083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0" r="16660"/>
          <a:stretch>
            <a:fillRect/>
          </a:stretch>
        </p:blipFill>
        <p:spPr>
          <a:xfrm>
            <a:off x="1132038" y="2176695"/>
            <a:ext cx="2218944" cy="2218944"/>
          </a:xfrm>
          <a:prstGeom prst="ellipse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3BFE0-72DC-4736-9797-98E34C8A7D85}"/>
              </a:ext>
            </a:extLst>
          </p:cNvPr>
          <p:cNvSpPr txBox="1"/>
          <p:nvPr/>
        </p:nvSpPr>
        <p:spPr>
          <a:xfrm>
            <a:off x="314325" y="615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D144EA-89AE-4759-8B06-27CCA8284B21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9A8A815-6D9E-4342-A85E-858D807BF4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2000"/>
                    </a14:imgEffect>
                    <a14:imgEffect>
                      <a14:saturation sat="3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298692"/>
            <a:ext cx="2242472" cy="4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72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F473FD-8CD8-43AD-9F9A-71F0F17AE495}"/>
              </a:ext>
            </a:extLst>
          </p:cNvPr>
          <p:cNvSpPr txBox="1"/>
          <p:nvPr/>
        </p:nvSpPr>
        <p:spPr>
          <a:xfrm>
            <a:off x="655782" y="646546"/>
            <a:ext cx="10456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70C0"/>
                </a:solidFill>
                <a:latin typeface="+mj-lt"/>
              </a:rPr>
              <a:t>Что такое 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Global Tools?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8F8D3-84A8-432D-A12B-F2C29C596121}"/>
              </a:ext>
            </a:extLst>
          </p:cNvPr>
          <p:cNvSpPr txBox="1"/>
          <p:nvPr/>
        </p:nvSpPr>
        <p:spPr>
          <a:xfrm>
            <a:off x="785091" y="1653309"/>
            <a:ext cx="107788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Это набор инструментов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Для создания пакета с утилитой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Его загрузки в </a:t>
            </a:r>
            <a:r>
              <a:rPr lang="en-US" dirty="0"/>
              <a:t>nuget.org (</a:t>
            </a:r>
            <a:r>
              <a:rPr lang="ru-RU" dirty="0"/>
              <a:t>или на сервер вашей организации)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Его поиска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 установки на машину пользователя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 автоматическим пониманием зависимостей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Совместимости с платформой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 моментальной готовностью к запуску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При этом: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установить конкретную версию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Обновить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 откатить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 descr="ÐÐ°ÑÑÐ¸Ð½ÐºÐ¸ Ð¿Ð¾ Ð·Ð°Ð¿ÑÐ¾ÑÑ Ð¿ÑÐµÐºÑÐ°ÑÐ½Ð¾ Ð¼ÐµÐ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33" y="2467155"/>
            <a:ext cx="28575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AAD4AF6-A4DB-4537-A83F-0D31B3B9D1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000"/>
                    </a14:imgEffect>
                    <a14:imgEffect>
                      <a14:saturation sat="3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298692"/>
            <a:ext cx="2242472" cy="4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5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E620BB-A80C-4D5E-B048-00416841477A}"/>
              </a:ext>
            </a:extLst>
          </p:cNvPr>
          <p:cNvSpPr/>
          <p:nvPr/>
        </p:nvSpPr>
        <p:spPr>
          <a:xfrm>
            <a:off x="0" y="2967335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Demo</a:t>
            </a:r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649E7F8-DFC5-400C-A034-5D0D28C3F1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  <a14:imgEffect>
                      <a14:saturation sat="3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298692"/>
            <a:ext cx="2242472" cy="4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00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6700B9-17CE-45A3-8688-70C87DC6F36E}"/>
              </a:ext>
            </a:extLst>
          </p:cNvPr>
          <p:cNvSpPr txBox="1"/>
          <p:nvPr/>
        </p:nvSpPr>
        <p:spPr>
          <a:xfrm>
            <a:off x="5287889" y="2834954"/>
            <a:ext cx="861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Consolas" panose="020B0609020204030204" pitchFamily="49" charset="0"/>
              </a:rPr>
              <a:t>QA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27DD61-DB7A-4AFF-AF5D-9C003C569DF1}"/>
              </a:ext>
            </a:extLst>
          </p:cNvPr>
          <p:cNvSpPr txBox="1"/>
          <p:nvPr/>
        </p:nvSpPr>
        <p:spPr>
          <a:xfrm>
            <a:off x="314325" y="6159500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ED144EA-89AE-4759-8B06-27CCA8284B21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C8F6799-AF42-4F68-8C15-4ECE98003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000"/>
                    </a14:imgEffect>
                    <a14:imgEffect>
                      <a14:saturation sat="3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298692"/>
            <a:ext cx="2242472" cy="4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5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4366C4-87AF-42A8-B777-195E27DF1BC4}"/>
              </a:ext>
            </a:extLst>
          </p:cNvPr>
          <p:cNvSpPr/>
          <p:nvPr/>
        </p:nvSpPr>
        <p:spPr>
          <a:xfrm>
            <a:off x="5003393" y="2967335"/>
            <a:ext cx="21852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46454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GC API</a:t>
            </a:r>
            <a:endParaRPr lang="en-US" sz="5400" dirty="0"/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8A1B81D-50B8-416A-BF1D-5829D08EE8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  <a14:imgEffect>
                      <a14:saturation sat="3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298692"/>
            <a:ext cx="2242472" cy="4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25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F473FD-8CD8-43AD-9F9A-71F0F17AE495}"/>
              </a:ext>
            </a:extLst>
          </p:cNvPr>
          <p:cNvSpPr txBox="1"/>
          <p:nvPr/>
        </p:nvSpPr>
        <p:spPr>
          <a:xfrm>
            <a:off x="655782" y="646545"/>
            <a:ext cx="4350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j-lt"/>
              </a:rPr>
              <a:t>.NET Framework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40C6F-3301-41D8-BC83-A0447C9FD539}"/>
              </a:ext>
            </a:extLst>
          </p:cNvPr>
          <p:cNvSpPr txBox="1"/>
          <p:nvPr/>
        </p:nvSpPr>
        <p:spPr>
          <a:xfrm>
            <a:off x="766618" y="1520524"/>
            <a:ext cx="5329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RyuJIT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Server GC (+Background mode)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Client GC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D94E6-53B8-450A-A216-B92B6EDE173F}"/>
              </a:ext>
            </a:extLst>
          </p:cNvPr>
          <p:cNvSpPr txBox="1"/>
          <p:nvPr/>
        </p:nvSpPr>
        <p:spPr>
          <a:xfrm>
            <a:off x="655781" y="3075057"/>
            <a:ext cx="4350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+mj-lt"/>
              </a:rPr>
              <a:t>JVM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E58F1E-81C1-4EEE-87BB-D7DB5617AB0F}"/>
              </a:ext>
            </a:extLst>
          </p:cNvPr>
          <p:cNvSpPr txBox="1"/>
          <p:nvPr/>
        </p:nvSpPr>
        <p:spPr>
          <a:xfrm>
            <a:off x="766617" y="3949035"/>
            <a:ext cx="102800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raleway"/>
              </a:rPr>
              <a:t>Serial Garbage Collector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raleway"/>
              </a:rPr>
              <a:t>Parallel Garbage Collector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raleway"/>
              </a:rPr>
              <a:t>CMS Garbage Collector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raleway"/>
              </a:rPr>
              <a:t>G1 Garbage Collector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raleway"/>
              </a:rPr>
              <a:t>OpenJ9 GC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raleway"/>
              </a:rPr>
              <a:t>…</a:t>
            </a:r>
          </a:p>
          <a:p>
            <a:endParaRPr lang="en-US" dirty="0"/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51753AE-4A99-4D40-9D2C-A35272F33A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  <a14:imgEffect>
                      <a14:saturation sat="3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298692"/>
            <a:ext cx="2242472" cy="4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4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F473FD-8CD8-43AD-9F9A-71F0F17AE495}"/>
              </a:ext>
            </a:extLst>
          </p:cNvPr>
          <p:cNvSpPr txBox="1"/>
          <p:nvPr/>
        </p:nvSpPr>
        <p:spPr>
          <a:xfrm>
            <a:off x="655782" y="646546"/>
            <a:ext cx="7601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70C0"/>
                </a:solidFill>
                <a:latin typeface="+mj-lt"/>
              </a:rPr>
              <a:t>Зачем создавать свои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8F8D3-84A8-432D-A12B-F2C29C596121}"/>
              </a:ext>
            </a:extLst>
          </p:cNvPr>
          <p:cNvSpPr txBox="1"/>
          <p:nvPr/>
        </p:nvSpPr>
        <p:spPr>
          <a:xfrm>
            <a:off x="785091" y="1653309"/>
            <a:ext cx="10778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Различные типы приложений: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Серверные </a:t>
            </a:r>
            <a:r>
              <a:rPr lang="en-US" dirty="0"/>
              <a:t>WEB-</a:t>
            </a:r>
            <a:r>
              <a:rPr lang="ru-RU" dirty="0"/>
              <a:t>приложения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Серверные приложения по типу сервисов (например, вычисления)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Высоконагруженные с большим «оборотом» памяти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Клиентские а-ля калькулятор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Приложения коммандной строки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Большие приложения типа </a:t>
            </a:r>
            <a:r>
              <a:rPr lang="en-US" dirty="0"/>
              <a:t>MS Word</a:t>
            </a: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A0A1433-362F-480C-89C4-68CF5EF2FC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  <a14:imgEffect>
                      <a14:saturation sat="3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298692"/>
            <a:ext cx="2242472" cy="4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5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F473FD-8CD8-43AD-9F9A-71F0F17AE495}"/>
              </a:ext>
            </a:extLst>
          </p:cNvPr>
          <p:cNvSpPr txBox="1"/>
          <p:nvPr/>
        </p:nvSpPr>
        <p:spPr>
          <a:xfrm>
            <a:off x="655782" y="646546"/>
            <a:ext cx="7601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70C0"/>
                </a:solidFill>
                <a:latin typeface="+mj-lt"/>
              </a:rPr>
              <a:t>Зачем создавать свои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8F8D3-84A8-432D-A12B-F2C29C596121}"/>
              </a:ext>
            </a:extLst>
          </p:cNvPr>
          <p:cNvSpPr txBox="1"/>
          <p:nvPr/>
        </p:nvSpPr>
        <p:spPr>
          <a:xfrm>
            <a:off x="785091" y="1653309"/>
            <a:ext cx="107788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dirty="0"/>
              <a:t>Разные типы приложений по-разному тратят память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dirty="0"/>
              <a:t>Могут иметь огромный траффик объектов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dirty="0"/>
              <a:t>А могут не иметь в принципе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dirty="0"/>
              <a:t>Траффик может иметь периодический характер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dirty="0"/>
              <a:t>На мобильных – траффик больших объемов памяти при небольшой – доступной</a:t>
            </a:r>
          </a:p>
          <a:p>
            <a:pPr marL="0" lvl="1"/>
            <a:endParaRPr lang="en-US" dirty="0"/>
          </a:p>
        </p:txBody>
      </p:sp>
      <p:pic>
        <p:nvPicPr>
          <p:cNvPr id="1026" name="Picture 2" descr="ÐÐ°ÑÑÐ¸Ð½ÐºÐ¸ Ð¿Ð¾ Ð·Ð°Ð¿ÑÐ¾ÑÑ infinite scroll virtual list phone images">
            <a:extLst>
              <a:ext uri="{FF2B5EF4-FFF2-40B4-BE49-F238E27FC236}">
                <a16:creationId xmlns:a16="http://schemas.microsoft.com/office/drawing/2014/main" id="{156A4E63-A457-4CD6-B3BE-A298A81BC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179" y="3467100"/>
            <a:ext cx="42386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16F1C23-F99B-4138-9806-9722AF3C10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000"/>
                    </a14:imgEffect>
                    <a14:imgEffect>
                      <a14:saturation sat="3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298692"/>
            <a:ext cx="2242472" cy="4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7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F473FD-8CD8-43AD-9F9A-71F0F17AE495}"/>
              </a:ext>
            </a:extLst>
          </p:cNvPr>
          <p:cNvSpPr txBox="1"/>
          <p:nvPr/>
        </p:nvSpPr>
        <p:spPr>
          <a:xfrm>
            <a:off x="655782" y="646546"/>
            <a:ext cx="7601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70C0"/>
                </a:solidFill>
                <a:latin typeface="+mj-lt"/>
              </a:rPr>
              <a:t>Решаемые задачи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GC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8F8D3-84A8-432D-A12B-F2C29C596121}"/>
              </a:ext>
            </a:extLst>
          </p:cNvPr>
          <p:cNvSpPr txBox="1"/>
          <p:nvPr/>
        </p:nvSpPr>
        <p:spPr>
          <a:xfrm>
            <a:off x="785091" y="1653309"/>
            <a:ext cx="10778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GC </a:t>
            </a:r>
            <a:r>
              <a:rPr lang="ru-RU" dirty="0"/>
              <a:t>должен вызываться достаточно часто чтобы соблюсти необходимый для бстрой работы приложения баланс занятой и свободной памяти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GC </a:t>
            </a:r>
            <a:r>
              <a:rPr lang="ru-RU" dirty="0"/>
              <a:t>должен вызываться настолько редко чтобы не мешать нормальной работе приложения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GC </a:t>
            </a:r>
            <a:r>
              <a:rPr lang="ru-RU" dirty="0"/>
              <a:t>должен быть продуктивным: не стоит вызываться если мусора слишком много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GC </a:t>
            </a:r>
            <a:r>
              <a:rPr lang="ru-RU" dirty="0"/>
              <a:t>обязан быть быстрым: если он сработал, должен отработать настолько быстро чтобы пользователь ничего не заметил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ru-RU" dirty="0"/>
              <a:t>В идеале прогаммист не должен знать как он работает</a:t>
            </a:r>
          </a:p>
          <a:p>
            <a:pPr marL="0" lvl="1"/>
            <a:endParaRPr lang="en-US" dirty="0"/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A31D58-32D7-4F1A-B83C-99C2A80FD2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  <a14:imgEffect>
                      <a14:saturation sat="3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298692"/>
            <a:ext cx="2242472" cy="4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3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F473FD-8CD8-43AD-9F9A-71F0F17AE495}"/>
              </a:ext>
            </a:extLst>
          </p:cNvPr>
          <p:cNvSpPr txBox="1"/>
          <p:nvPr/>
        </p:nvSpPr>
        <p:spPr>
          <a:xfrm>
            <a:off x="655782" y="646546"/>
            <a:ext cx="9504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70C0"/>
                </a:solidFill>
                <a:latin typeface="+mj-lt"/>
              </a:rPr>
              <a:t>Насколько реально реализовать 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GC API?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A8CDA-6FBB-404F-86FA-74D74AB91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57" y="2337345"/>
            <a:ext cx="9915486" cy="3004934"/>
          </a:xfrm>
          <a:prstGeom prst="rect">
            <a:avLst/>
          </a:prstGeom>
        </p:spPr>
      </p:pic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6FA078C-C661-42BE-8ECF-F8C7024099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000"/>
                    </a14:imgEffect>
                    <a14:imgEffect>
                      <a14:saturation sat="3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298692"/>
            <a:ext cx="2242472" cy="4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2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F473FD-8CD8-43AD-9F9A-71F0F17AE495}"/>
              </a:ext>
            </a:extLst>
          </p:cNvPr>
          <p:cNvSpPr txBox="1"/>
          <p:nvPr/>
        </p:nvSpPr>
        <p:spPr>
          <a:xfrm>
            <a:off x="655782" y="646546"/>
            <a:ext cx="9504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70C0"/>
                </a:solidFill>
                <a:latin typeface="+mj-lt"/>
              </a:rPr>
              <a:t>Насколько реально реализовать 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GC API?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AFFDAD-BF9A-49E0-B004-C2381EA3468E}"/>
              </a:ext>
            </a:extLst>
          </p:cNvPr>
          <p:cNvSpPr/>
          <p:nvPr/>
        </p:nvSpPr>
        <p:spPr>
          <a:xfrm>
            <a:off x="655782" y="1470737"/>
            <a:ext cx="10778836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CustomGCHeap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IGCHeap</a:t>
            </a:r>
            <a:endParaRPr lang="en-US" sz="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IGCToCLR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gcToCLR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CustomGCHeap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IGCToCLR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gcToCLR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gcToCLR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gcToCLR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9600"/>
                </a:solidFill>
                <a:latin typeface="Consolas" panose="020B0609020204030204" pitchFamily="49" charset="0"/>
              </a:rPr>
              <a:t>// Inherited via </a:t>
            </a:r>
            <a:r>
              <a:rPr lang="en-US" sz="400" dirty="0" err="1">
                <a:solidFill>
                  <a:srgbClr val="009600"/>
                </a:solidFill>
                <a:latin typeface="Consolas" panose="020B0609020204030204" pitchFamily="49" charset="0"/>
              </a:rPr>
              <a:t>IGCHeap</a:t>
            </a:r>
            <a:endParaRPr lang="en-US" sz="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IsValidSegmentSize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size_t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size)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IsValidGen0MaxSize(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size_t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size)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size_t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GetValidSegmentSize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large_seg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SetReservedVMLimit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size_t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vmlimit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WaitUntilConcurrentGCComplete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IsConcurrentGCInProgress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TemporaryEnableConcurrentGC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TemporaryDisableConcurrentGC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IsConcurrentGCEnabled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HRESULT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WaitUntilConcurrentGCCompleteAsync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millisecondsTimeout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FinalizeAppDomain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AppDomain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pDomain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fRunFinalizers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SetFinalizeQueueForShutdown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fHasLock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size_t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GetNumberOfFinalizable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ShouldRestartFinalizerWatchDog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Object*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GetNextFinalizable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SetFinalizeRunOnShutdown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GetGcLatencyMode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SetGcLatencyMode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newLatencyMode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GetLOHCompactionMode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SetLOHCompactionMode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newLOHCompactionMode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RegisterForFullGCNotification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(uint32_t gen2Percentage, uint32_t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lohPercentage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CancelFullGCNotification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WaitForFullGCApproach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millisecondsTimeout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WaitForFullGCComplete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millisecondsTimeout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unsigned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WhichGeneration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(Object* obj)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CollectionCount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generation,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get_bgc_fgc_coutn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4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StartNoGCRegion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(uint64_t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totalSize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lohSizeKnown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uint64_t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lohSize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disallowFullBlockingGC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EndNoGCRegion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size_t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GetTotalBytesInUse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HRESULT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GarbageCollect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generation = -</a:t>
            </a:r>
            <a:r>
              <a:rPr lang="en-US" sz="400" dirty="0">
                <a:solidFill>
                  <a:srgbClr val="C81EFA"/>
                </a:solidFill>
                <a:latin typeface="Consolas" panose="020B0609020204030204" pitchFamily="49" charset="0"/>
              </a:rPr>
              <a:t>1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low_memory_p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mode =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collection_blocking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unsigned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GetMaxGeneration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SetFinalizationRun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(Object* obj)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RegisterForFinalization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gen, Object* obj)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HRESULT Initialize()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IsPromoted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(Object*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IsHeapPointer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small_heap_only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unsigned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GetCondemnedGeneration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IsGCInProgressHelper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bConsiderGCStart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unsigned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GetGcCount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IsThreadUsingAllocationContextHeap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gc_alloc_context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acontext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thread_number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IsEphemeral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(Object*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uint32_t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WaitUntilGCComplete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bConsiderGCStart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FixAllocContext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gc_alloc_context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acontext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lockp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* heap)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size_t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GetCurrentObjSize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SetGCInProgress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fInProgress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RuntimeStructuresValid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size_t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GetLastGCStartTime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generation)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size_t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GetLastGCDuration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generation)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size_t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GetNow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Object*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Alloc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gc_alloc_context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acontext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size_t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size, uint32_t flags)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Object*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AllocLHeap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size_t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size, uint32_t flags)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Object* AllocAlign8(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gc_alloc_context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acontext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size_t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size, uint32_t flags)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PublishObject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(uint8_t* obj)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SetWaitForGCEvent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ResetWaitForGCEvent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IsObjectInFixedHeap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(Object*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pObj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ValidateObjectMember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(Object* obj)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Object*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NextObj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(Object*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Object*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GetContainingObject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pInteriorPtr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fCollectedGenOnly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DiagWalkObject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(Object* obj,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walk_fn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fn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* context)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DiagWalkHeap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walk_fn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fn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* context,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gen_number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walk_large_object_heap_p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DiagWalkSurvivorsWithType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gc_context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record_surv_fn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fn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diag_context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walk_surv_type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type)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DiagWalkFinalizeQueue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gc_context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fq_walk_fn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fn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DiagScanFinalizeQueue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fq_scan_fn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fn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ScanContext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* context)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DiagScanHandles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handle_scan_fn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fn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gen_number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ScanContext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* context)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DiagScanDependentHandles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handle_scan_fn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fn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gen_number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ScanContext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* context)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DiagDescrGenerations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gen_walk_fn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fn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* context)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DiagTraceGCSegments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StressHeap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gc_alloc_context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acontext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segment_handle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RegisterFrozenSegment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segment_info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400" dirty="0" err="1">
                <a:solidFill>
                  <a:srgbClr val="000000"/>
                </a:solidFill>
                <a:latin typeface="Consolas" panose="020B0609020204030204" pitchFamily="49" charset="0"/>
              </a:rPr>
              <a:t>pseginfo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b-NO" sz="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b-NO" sz="4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nb-NO" sz="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sz="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b-NO" sz="400" dirty="0">
                <a:solidFill>
                  <a:srgbClr val="000000"/>
                </a:solidFill>
                <a:latin typeface="Consolas" panose="020B0609020204030204" pitchFamily="49" charset="0"/>
              </a:rPr>
              <a:t> UnregisterFrozenSegment(segment_handle seg) </a:t>
            </a:r>
            <a:r>
              <a:rPr lang="nb-NO" sz="400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b-NO" sz="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85D3E-B515-497E-9806-A8DFADA017CA}"/>
              </a:ext>
            </a:extLst>
          </p:cNvPr>
          <p:cNvSpPr txBox="1"/>
          <p:nvPr/>
        </p:nvSpPr>
        <p:spPr>
          <a:xfrm>
            <a:off x="4470400" y="3351166"/>
            <a:ext cx="7153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  <a:latin typeface="+mj-lt"/>
              </a:rPr>
              <a:t>71 </a:t>
            </a:r>
            <a:r>
              <a:rPr lang="ru-RU" sz="5400" dirty="0">
                <a:solidFill>
                  <a:srgbClr val="0070C0"/>
                </a:solidFill>
                <a:latin typeface="+mj-lt"/>
              </a:rPr>
              <a:t>метод</a:t>
            </a:r>
            <a:endParaRPr lang="en-US" sz="54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627E299-3F57-4EB0-A0FA-B95B4F4D3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000"/>
                    </a14:imgEffect>
                    <a14:imgEffect>
                      <a14:saturation sat="3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6298692"/>
            <a:ext cx="2242472" cy="4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2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16187</TotalTime>
  <Words>1412</Words>
  <Application>Microsoft Office PowerPoint</Application>
  <PresentationFormat>Widescreen</PresentationFormat>
  <Paragraphs>175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raleway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IDisposable</dc:title>
  <dc:creator>Stanislav Sidristij</dc:creator>
  <cp:lastModifiedBy>Stanislav Sidristy</cp:lastModifiedBy>
  <cp:revision>197</cp:revision>
  <dcterms:created xsi:type="dcterms:W3CDTF">2018-02-12T20:55:14Z</dcterms:created>
  <dcterms:modified xsi:type="dcterms:W3CDTF">2018-10-16T07:21:15Z</dcterms:modified>
</cp:coreProperties>
</file>